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53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Średni</a:t>
            </a:r>
            <a:r>
              <a:rPr lang="pl-PL" baseline="0" dirty="0"/>
              <a:t> wynik z egzaminów</a:t>
            </a:r>
            <a:endParaRPr lang="pl-P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parametry!$B$14</c:f>
              <c:strCache>
                <c:ptCount val="1"/>
                <c:pt idx="0">
                  <c:v>Średni wynik w kraju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parametry!$A$15:$A$17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parametry!$B$15:$B$17</c:f>
              <c:numCache>
                <c:formatCode>###0</c:formatCode>
                <c:ptCount val="3"/>
                <c:pt idx="0">
                  <c:v>61</c:v>
                </c:pt>
                <c:pt idx="1">
                  <c:v>52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4C-46C9-B6A8-77C03904F7C5}"/>
            </c:ext>
          </c:extLst>
        </c:ser>
        <c:ser>
          <c:idx val="1"/>
          <c:order val="1"/>
          <c:tx>
            <c:strRef>
              <c:f>parametry!$C$14</c:f>
              <c:strCache>
                <c:ptCount val="1"/>
                <c:pt idx="0">
                  <c:v>Średni wynik w woj. mazowieckim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parametry!$A$15:$A$17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parametry!$C$15:$C$17</c:f>
              <c:numCache>
                <c:formatCode>###0</c:formatCode>
                <c:ptCount val="3"/>
                <c:pt idx="0">
                  <c:v>65.659853700516479</c:v>
                </c:pt>
                <c:pt idx="1">
                  <c:v>57.411750238263636</c:v>
                </c:pt>
                <c:pt idx="2">
                  <c:v>71.97542960955505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4C-46C9-B6A8-77C03904F7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3891904"/>
        <c:axId val="344187344"/>
      </c:barChart>
      <c:catAx>
        <c:axId val="29389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4187344"/>
        <c:crosses val="autoZero"/>
        <c:auto val="1"/>
        <c:lblAlgn val="ctr"/>
        <c:lblOffset val="100"/>
        <c:noMultiLvlLbl val="0"/>
      </c:catAx>
      <c:valAx>
        <c:axId val="34418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93891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F587C4-7234-7E86-F376-E2EBD7D6DA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WSTĘPNE INFORMACJE O WYNIKACH</a:t>
            </a:r>
            <a:br>
              <a:rPr lang="pl-PL" dirty="0"/>
            </a:br>
            <a:r>
              <a:rPr lang="pl-PL" dirty="0"/>
              <a:t>EGZAMINU ÓSMOKLASISTY 2024 </a:t>
            </a:r>
            <a:br>
              <a:rPr lang="pl-PL" dirty="0"/>
            </a:br>
            <a:r>
              <a:rPr lang="pl-PL" dirty="0"/>
              <a:t>w województwie mazowieckim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108E720-4897-43F4-AF82-D24289FA98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258" y="386542"/>
            <a:ext cx="1962785" cy="8229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1465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26BE894-FED8-22FA-FB39-E94DAC3B7E84}"/>
              </a:ext>
            </a:extLst>
          </p:cNvPr>
          <p:cNvSpPr txBox="1"/>
          <p:nvPr/>
        </p:nvSpPr>
        <p:spPr>
          <a:xfrm>
            <a:off x="3038669" y="1391536"/>
            <a:ext cx="6102220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Umiejętności opanowane przez uczniów słabiej: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48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język polski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umiejętności z zakresu kształcenia językowego: zastąpienie sformułowania charakterystycznego dla polszczyzny użytkowej wyrazem lub sformułowaniem z zakresu polszczyzny wzorcowej – zad. 8.2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48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matematyka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operowanie obiektami matematycznymi –</a:t>
            </a:r>
            <a:r>
              <a:rPr lang="pl-PL" sz="1800" b="1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zastosowanie wzoru na objętość ostrosłupa,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aby wyznaczyć jego wysokość i obliczyć różnicę wysokości zbudowanych obiektów – zad. 19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język angielski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znajomość środków językowych – zad. 13 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129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C3F3582-750D-18FB-DB50-2BBF8A13826B}"/>
              </a:ext>
            </a:extLst>
          </p:cNvPr>
          <p:cNvSpPr txBox="1"/>
          <p:nvPr/>
        </p:nvSpPr>
        <p:spPr>
          <a:xfrm>
            <a:off x="3038669" y="3107390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Każdy uczeń może sprawdzić swoje wyniki </a:t>
            </a:r>
            <a:r>
              <a:rPr lang="pl-PL" sz="1800" i="1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on-line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wyniki.edu.pl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5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C87FAF7-40AB-CD63-D8E5-0E8E62E76E36}"/>
              </a:ext>
            </a:extLst>
          </p:cNvPr>
          <p:cNvSpPr txBox="1"/>
          <p:nvPr/>
        </p:nvSpPr>
        <p:spPr>
          <a:xfrm>
            <a:off x="3038669" y="1645291"/>
            <a:ext cx="6102220" cy="3570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Egzamin ósmoklasisty został przeprowadzony od </a:t>
            </a: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maja 2024 r.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Uczniowie, którzy z przyczyn losowych lub zdrowotnych nie przystąpili do niego w powyższym terminie, napisali egzamin 10, 11 i 12 czerwca br.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Egzamin ósmoklasisty jest przeprowadzany w formie pisemnej. Każdy ósmoklasista przystąpił do egzaminu z trzech przedmiotów obowiązkowych, tj.: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języka polskiego</a:t>
            </a:r>
            <a:endParaRPr lang="pl-PL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matematyki</a:t>
            </a:r>
            <a:endParaRPr lang="pl-PL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arenR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języka obcego nowożytnego.</a:t>
            </a:r>
            <a:endParaRPr lang="pl-PL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24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31D51D4-57F9-DA6D-EB97-CB21FD61BCDB}"/>
              </a:ext>
            </a:extLst>
          </p:cNvPr>
          <p:cNvSpPr txBox="1"/>
          <p:nvPr/>
        </p:nvSpPr>
        <p:spPr>
          <a:xfrm>
            <a:off x="3038669" y="1645291"/>
            <a:ext cx="6102220" cy="3570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 egzaminu ósmoklasisty przystąpili:</a:t>
            </a:r>
            <a:endParaRPr lang="pl-PL" sz="18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uczniowie VIII klasy szkoły podstawowej</a:t>
            </a:r>
            <a:endParaRPr lang="pl-PL" sz="18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uczniowie szkół artystycznych realizujących kształcenie ogólne w zakresie szkoły podstawowej – w klasie, której zakres nauczania odpowiada klasie VIII szkoły podstawowej</a:t>
            </a:r>
            <a:endParaRPr lang="pl-PL" sz="18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uczniowie – obywatele Ukrainy.</a:t>
            </a:r>
            <a:endParaRPr lang="pl-PL" sz="18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Egzamin ósmoklasisty jest egzaminem obowiązkowym,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oznacza, że każdy uczeń musi do niego przystąpić, aby ukończyć szkołę.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7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45C584D5-69B3-78E6-EFA8-2D3A6474DF54}"/>
              </a:ext>
            </a:extLst>
          </p:cNvPr>
          <p:cNvSpPr txBox="1"/>
          <p:nvPr/>
        </p:nvSpPr>
        <p:spPr>
          <a:xfrm>
            <a:off x="3038669" y="2760211"/>
            <a:ext cx="6102220" cy="1340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egzaminu ósmoklasisty w sesji głównej, tj. w maju 2024 r., w </a:t>
            </a: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1 627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szkołach przystąpiło ok. </a:t>
            </a: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38 640 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spośród ok. 40 270 uczniów VIII klasy szkoły podstawowej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(ok. 96%),</a:t>
            </a:r>
            <a:r>
              <a:rPr lang="pl-PL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tym ok. </a:t>
            </a:r>
            <a:r>
              <a:rPr lang="pl-P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2 100 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uczniów – obywateli Ukrainy.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76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8AD3EE47-8912-668B-DD44-6C696C8C23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3467126"/>
              </p:ext>
            </p:extLst>
          </p:nvPr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0722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9628EF6-4198-55FF-B8D5-79FA92DF5D4D}"/>
              </a:ext>
            </a:extLst>
          </p:cNvPr>
          <p:cNvSpPr txBox="1"/>
          <p:nvPr/>
        </p:nvSpPr>
        <p:spPr>
          <a:xfrm>
            <a:off x="3038669" y="2553392"/>
            <a:ext cx="61022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Uczniowie rozwiązali zadania w ponad </a:t>
            </a: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115 900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arkuszach.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 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Rozwiązania zadań otwartych zostały sprawdzone przez </a:t>
            </a:r>
          </a:p>
          <a:p>
            <a:pPr>
              <a:spcAft>
                <a:spcPts val="0"/>
              </a:spcAft>
            </a:pP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1 645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wykwalifikowanych egzaminatorów, pracujących w </a:t>
            </a: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88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zespołach / </a:t>
            </a: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22 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ośrodkach.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65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FF175C6-8CD7-4DA3-3790-3BD8C06718FC}"/>
              </a:ext>
            </a:extLst>
          </p:cNvPr>
          <p:cNvSpPr txBox="1"/>
          <p:nvPr/>
        </p:nvSpPr>
        <p:spPr>
          <a:xfrm>
            <a:off x="3038669" y="3026599"/>
            <a:ext cx="6102220" cy="80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1050" b="0" i="0" u="none" strike="noStrike" baseline="0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585858"/>
                </a:solidFill>
                <a:latin typeface="Lato" panose="020F0502020204030203" pitchFamily="34" charset="0"/>
              </a:rPr>
              <a:t>Przebieg egzaminu ósmoklasisty monitorowało </a:t>
            </a:r>
            <a:r>
              <a:rPr lang="pl-PL" b="1" dirty="0">
                <a:solidFill>
                  <a:srgbClr val="329932"/>
                </a:solidFill>
                <a:latin typeface="Lato" panose="020F0502020204030203" pitchFamily="34" charset="0"/>
              </a:rPr>
              <a:t>561</a:t>
            </a:r>
            <a:r>
              <a:rPr lang="pl-PL" sz="1800" b="1" i="0" u="none" strike="noStrike" baseline="0" dirty="0">
                <a:solidFill>
                  <a:srgbClr val="329932"/>
                </a:solidFill>
                <a:latin typeface="Lato" panose="020F0502020204030203" pitchFamily="34" charset="0"/>
              </a:rPr>
              <a:t> </a:t>
            </a:r>
            <a:r>
              <a:rPr lang="pl-PL" sz="1800" b="1" i="0" u="none" strike="noStrike" baseline="0" dirty="0">
                <a:solidFill>
                  <a:srgbClr val="5F5F5F"/>
                </a:solidFill>
                <a:latin typeface="Lato" panose="020F0502020204030203" pitchFamily="34" charset="0"/>
              </a:rPr>
              <a:t>obserwatorów.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544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AEDF49CC-FEC0-E363-C6D6-4D4E453D91C0}"/>
              </a:ext>
            </a:extLst>
          </p:cNvPr>
          <p:cNvSpPr txBox="1"/>
          <p:nvPr/>
        </p:nvSpPr>
        <p:spPr>
          <a:xfrm>
            <a:off x="3038669" y="1860895"/>
            <a:ext cx="61022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Wyniki najwyższe, tj. od </a:t>
            </a: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90% </a:t>
            </a: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do </a:t>
            </a:r>
            <a:r>
              <a:rPr lang="pl-PL" sz="1800" b="1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100%</a:t>
            </a: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, uzyskało: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język polski – 2 865 uczniów (8,8%)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 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matematyka – 6 264 uczniów (19,2%)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 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język angielski – 14 927 uczniów (44,3%)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 </a:t>
            </a:r>
            <a:endParaRPr lang="pl-PL" sz="16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1656 uczniów </a:t>
            </a:r>
            <a:r>
              <a:rPr lang="pl-PL" dirty="0"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uzyskało od</a:t>
            </a: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pl-PL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90%</a:t>
            </a:r>
            <a:r>
              <a:rPr lang="pl-PL" b="1" dirty="0">
                <a:solidFill>
                  <a:srgbClr val="329932"/>
                </a:solidFill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do</a:t>
            </a:r>
            <a:r>
              <a:rPr lang="pl-PL" dirty="0">
                <a:solidFill>
                  <a:srgbClr val="585858"/>
                </a:solidFill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pl-PL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100% </a:t>
            </a:r>
            <a:r>
              <a:rPr lang="pl-PL" dirty="0"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punktów możliwych do zdobycia </a:t>
            </a:r>
            <a:r>
              <a:rPr lang="pl-P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ze wszystkich egzaminów.</a:t>
            </a:r>
            <a:endParaRPr lang="pl-PL" sz="1600" dirty="0"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85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6F43B1C-BD93-D23E-8BB2-FE27F9F4BB00}"/>
              </a:ext>
            </a:extLst>
          </p:cNvPr>
          <p:cNvSpPr txBox="1"/>
          <p:nvPr/>
        </p:nvSpPr>
        <p:spPr>
          <a:xfrm>
            <a:off x="3038669" y="2222532"/>
            <a:ext cx="6102220" cy="2416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Umiejętności dobrze opanowane przez uczniów:</a:t>
            </a:r>
            <a:endParaRPr lang="pl-PL" sz="14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>
              <a:spcAft>
                <a:spcPts val="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 </a:t>
            </a:r>
            <a:endParaRPr lang="pl-PL" sz="14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148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język polski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wyszukiwanie informacji w tekście</a:t>
            </a:r>
            <a:endParaRPr lang="pl-PL" sz="14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148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matematyka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znajdowanie współrzędnych danych punktów w układzie współrzędnych na płaszczyźnie – zad.12</a:t>
            </a:r>
            <a:endParaRPr lang="pl-PL" sz="14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pl-PL" sz="1800" dirty="0">
                <a:solidFill>
                  <a:srgbClr val="3299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język angielski</a:t>
            </a:r>
            <a:r>
              <a:rPr lang="pl-PL" sz="1800" dirty="0">
                <a:solidFill>
                  <a:srgbClr val="58585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Lato" panose="020F0502020204030203" pitchFamily="34" charset="0"/>
              </a:rPr>
              <a:t> znajomość funkcji językowych</a:t>
            </a:r>
            <a:endParaRPr lang="pl-PL" sz="1400" dirty="0">
              <a:solidFill>
                <a:srgbClr val="000000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011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TM04033919[[fn=Obwód]]</Template>
  <TotalTime>23</TotalTime>
  <Words>401</Words>
  <Application>Microsoft Office PowerPoint</Application>
  <PresentationFormat>Panoramiczny</PresentationFormat>
  <Paragraphs>44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9" baseType="lpstr">
      <vt:lpstr>Arial</vt:lpstr>
      <vt:lpstr>Calibri</vt:lpstr>
      <vt:lpstr>Lato</vt:lpstr>
      <vt:lpstr>Symbol</vt:lpstr>
      <vt:lpstr>Times New Roman</vt:lpstr>
      <vt:lpstr>Trebuchet MS</vt:lpstr>
      <vt:lpstr>Tw Cen MT</vt:lpstr>
      <vt:lpstr>Obwód</vt:lpstr>
      <vt:lpstr>WSTĘPNE INFORMACJE O WYNIKACH EGZAMINU ÓSMOKLASISTY 2024  w województwie mazowieckim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WSTĘPNE INFORMACJE O WYNIKACH EGZAMINU ÓSMOKLASISTY 2024  w województwie mazowieckim</dc:title>
  <dc:creator>krzysztof.l</dc:creator>
  <cp:lastModifiedBy>Sylwia Derda</cp:lastModifiedBy>
  <cp:revision>3</cp:revision>
  <dcterms:created xsi:type="dcterms:W3CDTF">2024-07-03T07:08:45Z</dcterms:created>
  <dcterms:modified xsi:type="dcterms:W3CDTF">2024-07-03T07:40:06Z</dcterms:modified>
</cp:coreProperties>
</file>